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Helvetica Neue" panose="020B060402020202020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3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c89a7fbf0c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c89a7fbf0c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89a7fbf0c_0_1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89a7fbf0c_0_1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-weekly videos (thursday)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-65 people came to the screening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89a7fbf0c_0_1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c89a7fbf0c_0_1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89a7fbf0c_0_1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c89a7fbf0c_0_1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c99377eba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c99377eba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c89a7fbf0c_0_1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c89a7fbf0c_0_1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89a7fbf0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c89a7fbf0c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89a7fbf0c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c89a7fbf0c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c89a7fbf0c_0_1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c89a7fbf0c_0_1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89a7fbf0c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c89a7fbf0c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-work with Amanda Kehrberg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c89a7fbf0c_0_1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c89a7fbf0c_0_1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Set up equipment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Teleprompter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Ran camera and audio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Directed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PA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89a7fbf0c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c89a7fbf0c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-isabelle Giunter and Ricardo Leon taught me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 am profefficiant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 teach other people and will continue to teach others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8f953d745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c8f953d745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-Ricardo Leon designs these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8f953d745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c8f953d745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-in person review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-students, professors, industry professionals, and an astronaut was included in the review process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9986" y="-31894"/>
            <a:ext cx="1765670" cy="164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5640" y="-5087"/>
            <a:ext cx="1708215" cy="159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0088" y="-62356"/>
            <a:ext cx="1830985" cy="170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2751" y="-13885"/>
            <a:ext cx="1765670" cy="164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46266" y="12923"/>
            <a:ext cx="1708215" cy="159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04918" y="1345897"/>
            <a:ext cx="1143000" cy="106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67113" y="1311401"/>
            <a:ext cx="1216935" cy="113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838016" y="1311412"/>
            <a:ext cx="1216935" cy="113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97656" y="2066103"/>
            <a:ext cx="1659245" cy="154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062599" y="2086374"/>
            <a:ext cx="1615775" cy="150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173421" y="2066070"/>
            <a:ext cx="1659245" cy="154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8518" y="2066070"/>
            <a:ext cx="1659245" cy="1548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319858" y="2016424"/>
            <a:ext cx="1765670" cy="164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0675" y="2016436"/>
            <a:ext cx="1765670" cy="1647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oogle Shape;68;p13"/>
          <p:cNvGrpSpPr/>
          <p:nvPr/>
        </p:nvGrpSpPr>
        <p:grpSpPr>
          <a:xfrm>
            <a:off x="2366751" y="3666331"/>
            <a:ext cx="4488376" cy="1225902"/>
            <a:chOff x="4713430" y="2343726"/>
            <a:chExt cx="4488376" cy="2917425"/>
          </a:xfrm>
        </p:grpSpPr>
        <p:pic>
          <p:nvPicPr>
            <p:cNvPr id="69" name="Google Shape;69;p1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767823" y="2541825"/>
              <a:ext cx="4388838" cy="1036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741454" y="2986839"/>
              <a:ext cx="4432328" cy="1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rot="10800000">
              <a:off x="4741454" y="3493463"/>
              <a:ext cx="4432328" cy="1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1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746077" y="4013268"/>
              <a:ext cx="4432328" cy="1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4741454" y="4213896"/>
              <a:ext cx="4432328" cy="1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" name="Google Shape;74;p13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 rot="-10545279">
              <a:off x="4740585" y="2506792"/>
              <a:ext cx="4434064" cy="10469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" name="Google Shape;75;p13"/>
          <p:cNvSpPr txBox="1"/>
          <p:nvPr/>
        </p:nvSpPr>
        <p:spPr>
          <a:xfrm>
            <a:off x="2288863" y="3742100"/>
            <a:ext cx="44889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Lindsey Tober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Mentor: Dr. Eric Stribling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NASA Space Grant Symposium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April 20, 2024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76" name="Google Shape;76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981700" y="3609361"/>
            <a:ext cx="1225925" cy="163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-248950" y="4129753"/>
            <a:ext cx="2311552" cy="1300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2"/>
          <p:cNvSpPr/>
          <p:nvPr/>
        </p:nvSpPr>
        <p:spPr>
          <a:xfrm>
            <a:off x="4679100" y="1176175"/>
            <a:ext cx="4190400" cy="28257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2"/>
          <p:cNvSpPr/>
          <p:nvPr/>
        </p:nvSpPr>
        <p:spPr>
          <a:xfrm>
            <a:off x="274500" y="1176175"/>
            <a:ext cx="4347000" cy="34617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22"/>
          <p:cNvPicPr preferRelativeResize="0"/>
          <p:nvPr/>
        </p:nvPicPr>
        <p:blipFill rotWithShape="1">
          <a:blip r:embed="rId3">
            <a:alphaModFix/>
          </a:blip>
          <a:srcRect l="20141" t="12575" r="9237" b="5281"/>
          <a:stretch/>
        </p:blipFill>
        <p:spPr>
          <a:xfrm>
            <a:off x="382275" y="1305638"/>
            <a:ext cx="4131451" cy="320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705" y="1303914"/>
            <a:ext cx="3993216" cy="257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 Videos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9" name="Google Shape;17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/>
          <p:nvPr/>
        </p:nvSpPr>
        <p:spPr>
          <a:xfrm>
            <a:off x="881725" y="-950375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 sz="4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23"/>
          <p:cNvSpPr/>
          <p:nvPr/>
        </p:nvSpPr>
        <p:spPr>
          <a:xfrm>
            <a:off x="230300" y="1180275"/>
            <a:ext cx="2470800" cy="21222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3"/>
          <p:cNvSpPr txBox="1"/>
          <p:nvPr/>
        </p:nvSpPr>
        <p:spPr>
          <a:xfrm>
            <a:off x="297550" y="1234075"/>
            <a:ext cx="2336400" cy="3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Recruited</a:t>
            </a:r>
            <a:endParaRPr sz="18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Astronaut: 1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Mission Lead: 1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Staff: 3 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Professors: 5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Students: 15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7" name="Google Shape;187;p23"/>
          <p:cNvSpPr/>
          <p:nvPr/>
        </p:nvSpPr>
        <p:spPr>
          <a:xfrm>
            <a:off x="2954925" y="3407475"/>
            <a:ext cx="2470800" cy="13203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3"/>
          <p:cNvSpPr txBox="1"/>
          <p:nvPr/>
        </p:nvSpPr>
        <p:spPr>
          <a:xfrm>
            <a:off x="2966713" y="3407475"/>
            <a:ext cx="2562300" cy="22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Publishing (1 Year)</a:t>
            </a:r>
            <a:endParaRPr sz="18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Long Videos: 24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Transmissions: 36</a:t>
            </a:r>
            <a:endParaRPr sz="1800" b="1">
              <a:solidFill>
                <a:schemeClr val="dk1"/>
              </a:solidFill>
              <a:highlight>
                <a:schemeClr val="accent6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9" name="Google Shape;189;p23"/>
          <p:cNvSpPr/>
          <p:nvPr/>
        </p:nvSpPr>
        <p:spPr>
          <a:xfrm>
            <a:off x="228600" y="3407475"/>
            <a:ext cx="2484300" cy="13203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3"/>
          <p:cNvSpPr txBox="1"/>
          <p:nvPr/>
        </p:nvSpPr>
        <p:spPr>
          <a:xfrm>
            <a:off x="228600" y="3407475"/>
            <a:ext cx="2484300" cy="2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Featured</a:t>
            </a:r>
            <a:endParaRPr sz="1800" b="1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NPR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Desert Botanical Gardens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191" name="Google Shape;191;p23"/>
          <p:cNvGrpSpPr/>
          <p:nvPr/>
        </p:nvGrpSpPr>
        <p:grpSpPr>
          <a:xfrm>
            <a:off x="5681238" y="1180275"/>
            <a:ext cx="3292375" cy="4160400"/>
            <a:chOff x="2987375" y="1122075"/>
            <a:chExt cx="3292375" cy="4160400"/>
          </a:xfrm>
        </p:grpSpPr>
        <p:sp>
          <p:nvSpPr>
            <p:cNvPr id="192" name="Google Shape;192;p23"/>
            <p:cNvSpPr/>
            <p:nvPr/>
          </p:nvSpPr>
          <p:spPr>
            <a:xfrm>
              <a:off x="2991450" y="1122075"/>
              <a:ext cx="3288300" cy="2727000"/>
            </a:xfrm>
            <a:prstGeom prst="rect">
              <a:avLst/>
            </a:prstGeom>
            <a:solidFill>
              <a:srgbClr val="FFC6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3"/>
            <p:cNvSpPr txBox="1"/>
            <p:nvPr/>
          </p:nvSpPr>
          <p:spPr>
            <a:xfrm>
              <a:off x="2987375" y="1122075"/>
              <a:ext cx="3022200" cy="416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dk1"/>
                  </a:solidFill>
                </a:rPr>
                <a:t>Metrics (1 Month)</a:t>
              </a:r>
              <a:endParaRPr sz="1800" b="1">
                <a:solidFill>
                  <a:schemeClr val="dk1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Char char="●"/>
              </a:pPr>
              <a:r>
                <a:rPr lang="en" sz="1800">
                  <a:solidFill>
                    <a:schemeClr val="dk1"/>
                  </a:solidFill>
                </a:rPr>
                <a:t>Subscribers: 130</a:t>
              </a:r>
              <a:endParaRPr sz="1800">
                <a:solidFill>
                  <a:schemeClr val="dk1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Char char="●"/>
              </a:pPr>
              <a:r>
                <a:rPr lang="en" sz="1800">
                  <a:solidFill>
                    <a:schemeClr val="dk1"/>
                  </a:solidFill>
                </a:rPr>
                <a:t>Total views: 1098</a:t>
              </a:r>
              <a:endParaRPr sz="1800">
                <a:solidFill>
                  <a:schemeClr val="dk1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Char char="●"/>
              </a:pPr>
              <a:r>
                <a:rPr lang="en" sz="1800">
                  <a:solidFill>
                    <a:schemeClr val="dk1"/>
                  </a:solidFill>
                </a:rPr>
                <a:t>Average views per video: 157</a:t>
              </a:r>
              <a:endParaRPr sz="1800">
                <a:solidFill>
                  <a:schemeClr val="dk1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Char char="●"/>
              </a:pPr>
              <a:r>
                <a:rPr lang="en" sz="1800">
                  <a:solidFill>
                    <a:schemeClr val="dk1"/>
                  </a:solidFill>
                </a:rPr>
                <a:t>Total likes: 98</a:t>
              </a:r>
              <a:endParaRPr sz="1800">
                <a:solidFill>
                  <a:schemeClr val="dk1"/>
                </a:solidFill>
              </a:endParaRPr>
            </a:p>
            <a:p>
              <a:pPr marL="45720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Char char="●"/>
              </a:pPr>
              <a:r>
                <a:rPr lang="en" sz="1800">
                  <a:solidFill>
                    <a:schemeClr val="dk1"/>
                  </a:solidFill>
                </a:rPr>
                <a:t>Average likes per video: 14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 </a:t>
              </a:r>
              <a:endParaRPr sz="1800">
                <a:solidFill>
                  <a:schemeClr val="dk2"/>
                </a:solidFill>
              </a:endParaRPr>
            </a:p>
          </p:txBody>
        </p:sp>
      </p:grpSp>
      <p:grpSp>
        <p:nvGrpSpPr>
          <p:cNvPr id="194" name="Google Shape;194;p23"/>
          <p:cNvGrpSpPr/>
          <p:nvPr/>
        </p:nvGrpSpPr>
        <p:grpSpPr>
          <a:xfrm>
            <a:off x="2954925" y="1180273"/>
            <a:ext cx="2484300" cy="3204600"/>
            <a:chOff x="6466800" y="1211098"/>
            <a:chExt cx="2484300" cy="3204600"/>
          </a:xfrm>
        </p:grpSpPr>
        <p:sp>
          <p:nvSpPr>
            <p:cNvPr id="195" name="Google Shape;195;p23"/>
            <p:cNvSpPr/>
            <p:nvPr/>
          </p:nvSpPr>
          <p:spPr>
            <a:xfrm>
              <a:off x="6466800" y="1211101"/>
              <a:ext cx="2484300" cy="2122200"/>
            </a:xfrm>
            <a:prstGeom prst="rect">
              <a:avLst/>
            </a:prstGeom>
            <a:solidFill>
              <a:srgbClr val="FFC62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3"/>
            <p:cNvSpPr txBox="1"/>
            <p:nvPr/>
          </p:nvSpPr>
          <p:spPr>
            <a:xfrm>
              <a:off x="6469925" y="1211098"/>
              <a:ext cx="2399100" cy="320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dk1"/>
                  </a:solidFill>
                </a:rPr>
                <a:t>Statistics</a:t>
              </a:r>
              <a:endParaRPr sz="1800" b="1">
                <a:solidFill>
                  <a:schemeClr val="dk1"/>
                </a:solidFill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</a:rPr>
                <a:t>The channel has grown </a:t>
              </a:r>
              <a:r>
                <a:rPr lang="en" sz="1800" b="1">
                  <a:solidFill>
                    <a:schemeClr val="dk1"/>
                  </a:solidFill>
                </a:rPr>
                <a:t>2 times</a:t>
              </a:r>
              <a:r>
                <a:rPr lang="en" sz="1800">
                  <a:solidFill>
                    <a:schemeClr val="dk1"/>
                  </a:solidFill>
                </a:rPr>
                <a:t> the average amount of a normal YouTube channel</a:t>
              </a:r>
              <a:endParaRPr sz="18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2"/>
                  </a:solidFill>
                </a:rPr>
                <a:t> </a:t>
              </a:r>
              <a:endParaRPr sz="1800">
                <a:solidFill>
                  <a:schemeClr val="dk2"/>
                </a:solidFill>
              </a:endParaRPr>
            </a:p>
          </p:txBody>
        </p:sp>
      </p:grpSp>
      <p:pic>
        <p:nvPicPr>
          <p:cNvPr id="197" name="Google Shape;1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3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"/>
          <p:cNvSpPr txBox="1"/>
          <p:nvPr/>
        </p:nvSpPr>
        <p:spPr>
          <a:xfrm>
            <a:off x="633125" y="1358725"/>
            <a:ext cx="75639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Expand collaborations with ASU programs, faculty, and students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Connect with opinion leaders in the space communication community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have committed to 52 weekly videos and will produce more seasons once we get approval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 subscriber, views, and like count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" name="Google Shape;2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Future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"/>
          <p:cNvSpPr txBox="1"/>
          <p:nvPr/>
        </p:nvSpPr>
        <p:spPr>
          <a:xfrm>
            <a:off x="633125" y="1358725"/>
            <a:ext cx="75639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Dr. Eric Stribling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Ricardo Leon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Amanda Kehrberg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Isabelle Giunta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ASU Interplanetary Initiative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ASU EdPlus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 txBox="1"/>
          <p:nvPr/>
        </p:nvSpPr>
        <p:spPr>
          <a:xfrm>
            <a:off x="2134650" y="114950"/>
            <a:ext cx="5243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Acknowledgements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6"/>
          <p:cNvGrpSpPr/>
          <p:nvPr/>
        </p:nvGrpSpPr>
        <p:grpSpPr>
          <a:xfrm>
            <a:off x="2327817" y="1113039"/>
            <a:ext cx="4488376" cy="2917425"/>
            <a:chOff x="4713430" y="2343726"/>
            <a:chExt cx="4488376" cy="2917425"/>
          </a:xfrm>
        </p:grpSpPr>
        <p:pic>
          <p:nvPicPr>
            <p:cNvPr id="221" name="Google Shape;221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7823" y="2541825"/>
              <a:ext cx="4388838" cy="1036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41454" y="2986839"/>
              <a:ext cx="4432328" cy="1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" name="Google Shape;223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4741454" y="3493463"/>
              <a:ext cx="4432328" cy="1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46077" y="4013268"/>
              <a:ext cx="4432328" cy="1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41454" y="4213896"/>
              <a:ext cx="4432328" cy="1047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10545279">
              <a:off x="4740585" y="2506792"/>
              <a:ext cx="4434064" cy="10469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311700" y="2085313"/>
            <a:ext cx="8520600" cy="97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sz="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8" name="Google Shape;22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Overview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601975" y="1048950"/>
            <a:ext cx="8360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lt1"/>
                </a:solidFill>
              </a:rPr>
              <a:t>Problem: </a:t>
            </a: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 technical designs have unintended consequences for different societal stakeholders.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601975" y="2660050"/>
            <a:ext cx="83601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chemeClr val="lt1"/>
                </a:solidFill>
              </a:rPr>
              <a:t>Objective: </a:t>
            </a: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a YouTube channel dedicated to creating awareness about the importance of space technologies in daily life and issues central to ethical and inclusive space design.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0" y="1952550"/>
            <a:ext cx="1527000" cy="1238400"/>
          </a:xfrm>
          <a:prstGeom prst="homePlate">
            <a:avLst>
              <a:gd name="adj" fmla="val 50000"/>
            </a:avLst>
          </a:prstGeom>
          <a:solidFill>
            <a:srgbClr val="DAA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Choose Technology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752000" y="1952550"/>
            <a:ext cx="2214600" cy="1238400"/>
          </a:xfrm>
          <a:prstGeom prst="chevron">
            <a:avLst>
              <a:gd name="adj" fmla="val 50000"/>
            </a:avLst>
          </a:prstGeom>
          <a:solidFill>
            <a:srgbClr val="E3B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Research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1906125" y="1952550"/>
            <a:ext cx="2064000" cy="1238400"/>
          </a:xfrm>
          <a:prstGeom prst="chevron">
            <a:avLst>
              <a:gd name="adj" fmla="val 50000"/>
            </a:avLst>
          </a:prstGeom>
          <a:solidFill>
            <a:srgbClr val="EDC2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Write Script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5"/>
          <p:cNvSpPr/>
          <p:nvPr/>
        </p:nvSpPr>
        <p:spPr>
          <a:xfrm>
            <a:off x="3121650" y="1952550"/>
            <a:ext cx="2064000" cy="1238400"/>
          </a:xfrm>
          <a:prstGeom prst="chevron">
            <a:avLst>
              <a:gd name="adj" fmla="val 50000"/>
            </a:avLst>
          </a:prstGeom>
          <a:solidFill>
            <a:srgbClr val="F6D1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Shoot Videos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" name="Google Shape;95;p15"/>
          <p:cNvSpPr/>
          <p:nvPr/>
        </p:nvSpPr>
        <p:spPr>
          <a:xfrm>
            <a:off x="4189700" y="1952550"/>
            <a:ext cx="2064000" cy="1238400"/>
          </a:xfrm>
          <a:prstGeom prst="chevron">
            <a:avLst>
              <a:gd name="adj" fmla="val 50000"/>
            </a:avLst>
          </a:prstGeom>
          <a:solidFill>
            <a:srgbClr val="FFD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Edit Videos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5340700" y="1952550"/>
            <a:ext cx="2064000" cy="1238400"/>
          </a:xfrm>
          <a:prstGeom prst="chevron">
            <a:avLst>
              <a:gd name="adj" fmla="val 50000"/>
            </a:avLst>
          </a:prstGeom>
          <a:solidFill>
            <a:srgbClr val="DAA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Create Thumb-nails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Google Shape;97;p15"/>
          <p:cNvSpPr/>
          <p:nvPr/>
        </p:nvSpPr>
        <p:spPr>
          <a:xfrm>
            <a:off x="6390875" y="1952550"/>
            <a:ext cx="2064000" cy="1238400"/>
          </a:xfrm>
          <a:prstGeom prst="chevron">
            <a:avLst>
              <a:gd name="adj" fmla="val 50000"/>
            </a:avLst>
          </a:prstGeom>
          <a:solidFill>
            <a:srgbClr val="F6D10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Peer Review Videos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5"/>
          <p:cNvSpPr/>
          <p:nvPr/>
        </p:nvSpPr>
        <p:spPr>
          <a:xfrm>
            <a:off x="7404700" y="1952550"/>
            <a:ext cx="2064000" cy="1238400"/>
          </a:xfrm>
          <a:prstGeom prst="chevron">
            <a:avLst>
              <a:gd name="adj" fmla="val 50000"/>
            </a:avLst>
          </a:prstGeom>
          <a:solidFill>
            <a:srgbClr val="EDC2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Publish Videos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" name="Google Shape;9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Methods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5"/>
          <p:cNvSpPr/>
          <p:nvPr/>
        </p:nvSpPr>
        <p:spPr>
          <a:xfrm rot="-10799582">
            <a:off x="4633598" y="3151150"/>
            <a:ext cx="2469600" cy="8016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DAA52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386550" y="0"/>
            <a:ext cx="8370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649950" y="1350300"/>
            <a:ext cx="81606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Based on research conducted by ASU’s Space Exploration and Sustainable Development Project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Student led research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Engaged industry experts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Char char="●"/>
            </a:pPr>
            <a:r>
              <a:rPr lang="en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Take big issues and make them approachable</a:t>
            </a:r>
            <a:endParaRPr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 txBox="1"/>
          <p:nvPr/>
        </p:nvSpPr>
        <p:spPr>
          <a:xfrm>
            <a:off x="122675" y="114950"/>
            <a:ext cx="8875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Choose Technology &amp; Research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4108075" y="1230300"/>
            <a:ext cx="4057800" cy="38346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386550" y="0"/>
            <a:ext cx="8370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274200" y="1230300"/>
            <a:ext cx="3443400" cy="38346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 l="36925" t="14585" r="17989" b="4697"/>
          <a:stretch/>
        </p:blipFill>
        <p:spPr>
          <a:xfrm>
            <a:off x="397187" y="1328784"/>
            <a:ext cx="3197389" cy="363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 l="26890" t="14892" r="7984" b="32759"/>
          <a:stretch/>
        </p:blipFill>
        <p:spPr>
          <a:xfrm>
            <a:off x="4257125" y="1328779"/>
            <a:ext cx="3782538" cy="193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 rotWithShape="1">
          <a:blip r:embed="rId5">
            <a:alphaModFix/>
          </a:blip>
          <a:srcRect l="26439" t="29445" r="7922" b="23583"/>
          <a:stretch/>
        </p:blipFill>
        <p:spPr>
          <a:xfrm>
            <a:off x="4257125" y="3264833"/>
            <a:ext cx="3782538" cy="1701708"/>
          </a:xfrm>
          <a:prstGeom prst="rect">
            <a:avLst/>
          </a:prstGeom>
          <a:solidFill>
            <a:srgbClr val="FFC627"/>
          </a:solidFill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Write Script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/>
          <p:nvPr/>
        </p:nvSpPr>
        <p:spPr>
          <a:xfrm>
            <a:off x="318738" y="1347725"/>
            <a:ext cx="3818400" cy="31854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4210063" y="1347725"/>
            <a:ext cx="4615200" cy="26490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440" y="1541108"/>
            <a:ext cx="4412375" cy="2262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150" y="1568838"/>
            <a:ext cx="3657574" cy="274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Shoot Videos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/>
          <p:nvPr/>
        </p:nvSpPr>
        <p:spPr>
          <a:xfrm>
            <a:off x="1594725" y="1165375"/>
            <a:ext cx="6202500" cy="38553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873" y="1227820"/>
            <a:ext cx="5979520" cy="373038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386550" y="0"/>
            <a:ext cx="8370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Edit Videos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/>
          <p:nvPr/>
        </p:nvSpPr>
        <p:spPr>
          <a:xfrm>
            <a:off x="1183400" y="1122075"/>
            <a:ext cx="6964800" cy="39348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386550" y="0"/>
            <a:ext cx="8370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6877" y="1303076"/>
            <a:ext cx="6537792" cy="357264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Thumbnails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/>
          <p:nvPr/>
        </p:nvSpPr>
        <p:spPr>
          <a:xfrm>
            <a:off x="4966200" y="1220700"/>
            <a:ext cx="3546900" cy="27723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1"/>
          <p:cNvSpPr/>
          <p:nvPr/>
        </p:nvSpPr>
        <p:spPr>
          <a:xfrm>
            <a:off x="628213" y="1220700"/>
            <a:ext cx="4202700" cy="3185400"/>
          </a:xfrm>
          <a:prstGeom prst="rect">
            <a:avLst/>
          </a:prstGeom>
          <a:solidFill>
            <a:srgbClr val="FFC62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1"/>
          <p:cNvSpPr txBox="1"/>
          <p:nvPr/>
        </p:nvSpPr>
        <p:spPr>
          <a:xfrm>
            <a:off x="386550" y="148475"/>
            <a:ext cx="8370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649950" y="1350300"/>
            <a:ext cx="8160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4" name="Google Shape;1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363" y="1377000"/>
            <a:ext cx="3830400" cy="287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309" y="1356734"/>
            <a:ext cx="3232829" cy="2500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0799994">
            <a:off x="27078" y="932"/>
            <a:ext cx="9143997" cy="112113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2134650" y="114950"/>
            <a:ext cx="487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Peer Review</a:t>
            </a:r>
            <a:endParaRPr sz="40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8800" y="4081898"/>
            <a:ext cx="795200" cy="106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</Words>
  <Application>Microsoft Office PowerPoint</Application>
  <PresentationFormat>On-screen Show (16:9)</PresentationFormat>
  <Paragraphs>98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Roboto</vt:lpstr>
      <vt:lpstr>Helvetica Neue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Michelle A. Coe</cp:lastModifiedBy>
  <cp:revision>1</cp:revision>
  <dcterms:modified xsi:type="dcterms:W3CDTF">2024-04-09T21:31:16Z</dcterms:modified>
</cp:coreProperties>
</file>